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97"/>
    <p:restoredTop sz="94658"/>
  </p:normalViewPr>
  <p:slideViewPr>
    <p:cSldViewPr>
      <p:cViewPr>
        <p:scale>
          <a:sx n="60" d="100"/>
          <a:sy n="60" d="100"/>
        </p:scale>
        <p:origin x="2016" y="-534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3823724" y="5799510"/>
            <a:ext cx="3047546" cy="3533031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6019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23">
            <a:extLst>
              <a:ext uri="{FF2B5EF4-FFF2-40B4-BE49-F238E27FC236}">
                <a16:creationId xmlns:a16="http://schemas.microsoft.com/office/drawing/2014/main" id="{46D7C0FF-D282-2282-A76B-C4AB54A5C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73088"/>
            <a:ext cx="5084763" cy="8318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>
            <a:lvl1pPr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■資料：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A4_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縦</a:t>
            </a:r>
            <a:endParaRPr lang="ja-JP" altLang="en-US" sz="2400" dirty="0">
              <a:latin typeface="Arial" pitchFamily="34" charset="0"/>
            </a:endParaRPr>
          </a:p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( 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仕上がりサイズ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 210×297mm )</a:t>
            </a:r>
            <a:endParaRPr lang="ja-JP" altLang="en-US" sz="2400" dirty="0">
              <a:latin typeface="Arial" pitchFamily="34" charset="0"/>
            </a:endParaRPr>
          </a:p>
        </p:txBody>
      </p:sp>
      <p:sp>
        <p:nvSpPr>
          <p:cNvPr id="1027" name="Rectangle 24">
            <a:extLst>
              <a:ext uri="{FF2B5EF4-FFF2-40B4-BE49-F238E27FC236}">
                <a16:creationId xmlns:a16="http://schemas.microsoft.com/office/drawing/2014/main" id="{56754788-8F3F-EE5F-E081-50AE08412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2682C97D-B8C9-CBF0-44BE-551862B332F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61375" cy="11569700"/>
            <a:chOff x="567531" y="613829"/>
            <a:chExt cx="8461375" cy="11569832"/>
          </a:xfrm>
        </p:grpSpPr>
        <p:grpSp>
          <p:nvGrpSpPr>
            <p:cNvPr id="1036" name="グループ化 12">
              <a:extLst>
                <a:ext uri="{FF2B5EF4-FFF2-40B4-BE49-F238E27FC236}">
                  <a16:creationId xmlns:a16="http://schemas.microsoft.com/office/drawing/2014/main" id="{D07C20FC-126D-1834-0719-8CFCBC98348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94C0941F-1CE8-0D94-7247-4A65EFCF051A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286601F6-A36C-CF34-39F0-440BBDF1BBB9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7" name="グループ化 12">
              <a:extLst>
                <a:ext uri="{FF2B5EF4-FFF2-40B4-BE49-F238E27FC236}">
                  <a16:creationId xmlns:a16="http://schemas.microsoft.com/office/drawing/2014/main" id="{724B307C-B432-F0CA-F086-DDAA2B5C11A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7087" y="6246345"/>
              <a:ext cx="858838" cy="304800"/>
              <a:chOff x="1372" y="1471"/>
              <a:chExt cx="917042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66D9C918-F0FE-15B9-E7C0-7B080A18523B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1027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8E0E5E75-74D2-1292-6A5F-49CE289B27C7}"/>
                  </a:ext>
                </a:extLst>
              </p:cNvPr>
              <p:cNvCxnSpPr/>
              <p:nvPr/>
            </p:nvCxnSpPr>
            <p:spPr>
              <a:xfrm>
                <a:off x="448027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8" name="グループ化 85">
              <a:extLst>
                <a:ext uri="{FF2B5EF4-FFF2-40B4-BE49-F238E27FC236}">
                  <a16:creationId xmlns:a16="http://schemas.microsoft.com/office/drawing/2014/main" id="{2D410313-5B65-5235-3BCD-8DE0A699F9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18047BD2-58B2-A8AE-7B25-7A69390E43E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94C458A7-83E2-62B3-5346-03E2EEC54A7E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39" name="グループ化 86">
              <a:extLst>
                <a:ext uri="{FF2B5EF4-FFF2-40B4-BE49-F238E27FC236}">
                  <a16:creationId xmlns:a16="http://schemas.microsoft.com/office/drawing/2014/main" id="{53644DC5-29F1-BEA0-CA5F-F710F33270D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5776315C-739C-A447-2D79-C6DDDD4E58AE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023E8CD-649F-F409-ED4A-E6E6F5D936D3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0" name="グループ化 87">
              <a:extLst>
                <a:ext uri="{FF2B5EF4-FFF2-40B4-BE49-F238E27FC236}">
                  <a16:creationId xmlns:a16="http://schemas.microsoft.com/office/drawing/2014/main" id="{4B8688E3-7E0C-8A1A-93E6-4C25FFC5BC7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49F837B3-1695-169D-777E-78DA066983C5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7AAF2A03-FF65-4075-E0D0-C0EAC2007A3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8">
              <a:extLst>
                <a:ext uri="{FF2B5EF4-FFF2-40B4-BE49-F238E27FC236}">
                  <a16:creationId xmlns:a16="http://schemas.microsoft.com/office/drawing/2014/main" id="{EE5625C1-B17D-832A-9B4C-9456FC40B6B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36A62FAE-7B47-DCE5-29A1-0D43BF26EB3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83842694-9405-4B49-78DA-DE4377FD4ED5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sp>
        <p:nvSpPr>
          <p:cNvPr id="1029" name="正方形/長方形 3">
            <a:extLst>
              <a:ext uri="{FF2B5EF4-FFF2-40B4-BE49-F238E27FC236}">
                <a16:creationId xmlns:a16="http://schemas.microsoft.com/office/drawing/2014/main" id="{C565FA22-0681-2149-8D85-5B84372874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3363" y="13376275"/>
            <a:ext cx="57483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b="1">
                <a:solidFill>
                  <a:srgbClr val="00B0F0"/>
                </a:solidFill>
              </a:rPr>
              <a:t>●水色の枠線</a:t>
            </a:r>
            <a:r>
              <a:rPr lang="en-US" altLang="ja-JP" sz="1400" b="1">
                <a:solidFill>
                  <a:srgbClr val="00B0F0"/>
                </a:solidFill>
              </a:rPr>
              <a:t>……</a:t>
            </a:r>
            <a:r>
              <a:rPr lang="ja-JP" altLang="en-US" sz="1400" b="1">
                <a:solidFill>
                  <a:srgbClr val="00B0F0"/>
                </a:solidFill>
              </a:rPr>
              <a:t>切れてはいけない要素（文字やロゴ等）をいれる範囲</a:t>
            </a:r>
          </a:p>
          <a:p>
            <a:pPr eaLnBrk="1" hangingPunct="1"/>
            <a:r>
              <a:rPr lang="ja-JP" altLang="en-US" sz="1400" b="1">
                <a:solidFill>
                  <a:srgbClr val="CC00FF"/>
                </a:solidFill>
              </a:rPr>
              <a:t>●ピンクの枠線</a:t>
            </a:r>
            <a:r>
              <a:rPr lang="en-US" altLang="ja-JP" sz="1400" b="1">
                <a:solidFill>
                  <a:srgbClr val="CC00FF"/>
                </a:solidFill>
              </a:rPr>
              <a:t>…</a:t>
            </a:r>
            <a:r>
              <a:rPr lang="ja-JP" altLang="en-US" sz="1400" b="1">
                <a:solidFill>
                  <a:srgbClr val="CC00FF"/>
                </a:solidFill>
              </a:rPr>
              <a:t>仕上がりのサイズ</a:t>
            </a:r>
          </a:p>
          <a:p>
            <a:pPr eaLnBrk="1" hangingPunct="1"/>
            <a:r>
              <a:rPr lang="ja-JP" altLang="en-US" sz="1400" b="1">
                <a:solidFill>
                  <a:srgbClr val="F79646"/>
                </a:solidFill>
              </a:rPr>
              <a:t>●オレンジの枠線</a:t>
            </a:r>
            <a:r>
              <a:rPr lang="en-US" altLang="ja-JP" sz="1400" b="1">
                <a:solidFill>
                  <a:srgbClr val="F79646"/>
                </a:solidFill>
              </a:rPr>
              <a:t>…</a:t>
            </a:r>
            <a:r>
              <a:rPr lang="ja-JP" altLang="en-US" sz="1400" b="1">
                <a:solidFill>
                  <a:srgbClr val="F79646"/>
                </a:solidFill>
              </a:rPr>
              <a:t>綴じた位置の文字や、デザインを収める範囲</a:t>
            </a:r>
          </a:p>
          <a:p>
            <a:pPr eaLnBrk="1" hangingPunct="1"/>
            <a:endParaRPr lang="ja-JP" altLang="en-US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★★★ ＰＤＦに変換して入稿される場合 ★★★</a:t>
            </a: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「表示」＞「スライドマスター」画面より</a:t>
            </a:r>
            <a:endParaRPr lang="en-US" altLang="ja-JP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色つきのガイド線を消してから変換してください</a:t>
            </a:r>
          </a:p>
        </p:txBody>
      </p:sp>
      <p:grpSp>
        <p:nvGrpSpPr>
          <p:cNvPr id="1030" name="グループ化 1208">
            <a:extLst>
              <a:ext uri="{FF2B5EF4-FFF2-40B4-BE49-F238E27FC236}">
                <a16:creationId xmlns:a16="http://schemas.microsoft.com/office/drawing/2014/main" id="{ED50DC5D-C7D2-C4E6-3F67-2AA4E319CC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3688" y="2211388"/>
            <a:ext cx="7559675" cy="10691812"/>
            <a:chOff x="1563688" y="2211388"/>
            <a:chExt cx="7559675" cy="10691812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F1E6672-0D8A-22D0-B8D7-915F0F7E730C}"/>
                </a:ext>
              </a:extLst>
            </p:cNvPr>
            <p:cNvSpPr/>
            <p:nvPr userDrawn="1"/>
          </p:nvSpPr>
          <p:spPr bwMode="auto">
            <a:xfrm>
              <a:off x="1563688" y="2211388"/>
              <a:ext cx="7559675" cy="10691812"/>
            </a:xfrm>
            <a:prstGeom prst="rect">
              <a:avLst/>
            </a:prstGeom>
            <a:noFill/>
            <a:ln w="3175">
              <a:solidFill>
                <a:srgbClr val="FF3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FE68E13-FC8A-A34F-9518-0D690070A25C}"/>
                </a:ext>
              </a:extLst>
            </p:cNvPr>
            <p:cNvSpPr/>
            <p:nvPr userDrawn="1"/>
          </p:nvSpPr>
          <p:spPr bwMode="auto">
            <a:xfrm>
              <a:off x="1746250" y="2393950"/>
              <a:ext cx="7199313" cy="10331450"/>
            </a:xfrm>
            <a:prstGeom prst="rect">
              <a:avLst/>
            </a:prstGeom>
            <a:noFill/>
            <a:ln w="3175">
              <a:solidFill>
                <a:srgbClr val="40FFFF"/>
              </a:soli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33B98A6-60D7-47F9-A2A2-13235FD63C7C}"/>
                </a:ext>
              </a:extLst>
            </p:cNvPr>
            <p:cNvSpPr/>
            <p:nvPr userDrawn="1"/>
          </p:nvSpPr>
          <p:spPr bwMode="auto">
            <a:xfrm>
              <a:off x="1817688" y="2465388"/>
              <a:ext cx="7056437" cy="10188575"/>
            </a:xfrm>
            <a:prstGeom prst="rect">
              <a:avLst/>
            </a:prstGeom>
            <a:noFill/>
            <a:ln w="3175">
              <a:solidFill>
                <a:schemeClr val="accent6"/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</p:grpSp>
      <p:sp>
        <p:nvSpPr>
          <p:cNvPr id="1207" name="テキスト ボックス 1206">
            <a:extLst>
              <a:ext uri="{FF2B5EF4-FFF2-40B4-BE49-F238E27FC236}">
                <a16:creationId xmlns:a16="http://schemas.microsoft.com/office/drawing/2014/main" id="{5F8D6AA3-C3B9-D06B-E0E5-1236B4601FBC}"/>
              </a:ext>
            </a:extLst>
          </p:cNvPr>
          <p:cNvSpPr txBox="1"/>
          <p:nvPr userDrawn="1"/>
        </p:nvSpPr>
        <p:spPr>
          <a:xfrm>
            <a:off x="88900" y="1865313"/>
            <a:ext cx="923925" cy="113887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左綴じまたは右綴じの場合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切れてはいけない文字等は、「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左右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をオレンジの破線より内側に納めてください。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上綴じの場合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上下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」を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032" name="正方形/長方形 3">
            <a:extLst>
              <a:ext uri="{FF2B5EF4-FFF2-40B4-BE49-F238E27FC236}">
                <a16:creationId xmlns:a16="http://schemas.microsoft.com/office/drawing/2014/main" id="{03AF9C2B-16FA-297C-89ED-942EF9850E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37275" y="13519150"/>
            <a:ext cx="3960813" cy="111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>
                <a:latin typeface="ＭＳ Ｐゴシック" panose="020B0600070205080204" pitchFamily="34" charset="-128"/>
              </a:rPr>
              <a:t>資料印刷</a:t>
            </a:r>
            <a:r>
              <a:rPr lang="ja-JP" altLang="ja-JP" sz="1200" b="1">
                <a:latin typeface="ＭＳ Ｐゴシック" panose="020B0600070205080204" pitchFamily="34" charset="-128"/>
              </a:rPr>
              <a:t>のデータ製作について</a:t>
            </a:r>
            <a:endParaRPr lang="en-US" altLang="ja-JP" sz="1200" b="1">
              <a:latin typeface="ＭＳ Ｐゴシック" panose="020B060007020508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00" b="1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ja-JP" sz="1200">
                <a:latin typeface="ＭＳ Ｐゴシック" panose="020B0600070205080204" pitchFamily="34" charset="-128"/>
              </a:rPr>
              <a:t>・</a:t>
            </a:r>
            <a:r>
              <a:rPr lang="ja-JP" altLang="en-US" sz="1200">
                <a:latin typeface="ＭＳ Ｐゴシック" panose="020B0600070205080204" pitchFamily="34" charset="-128"/>
              </a:rPr>
              <a:t>　</a:t>
            </a:r>
            <a:r>
              <a:rPr lang="ja-JP" altLang="ja-JP" sz="1200">
                <a:latin typeface="ＭＳ Ｐゴシック" panose="020B0600070205080204" pitchFamily="34" charset="-128"/>
              </a:rPr>
              <a:t>白紙のページがある場合は コメント欄にご指示ください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・　ページ番号はファイル名に記載してください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B0E1B7D-75AF-6E85-8264-0B27E73AED68}"/>
              </a:ext>
            </a:extLst>
          </p:cNvPr>
          <p:cNvSpPr txBox="1"/>
          <p:nvPr/>
        </p:nvSpPr>
        <p:spPr>
          <a:xfrm>
            <a:off x="2723873" y="3671243"/>
            <a:ext cx="547977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252262"/>
                </a:solidFill>
              </a:rPr>
              <a:t>6.社外での対応</a:t>
            </a: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r>
              <a:rPr lang="ja-JP" altLang="en-US">
                <a:solidFill>
                  <a:srgbClr val="252262"/>
                </a:solidFill>
              </a:rPr>
              <a:t>7.まとめ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504CA91-E779-11E1-3BB5-2C0DAEAD3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306" y="2489027"/>
            <a:ext cx="7061200" cy="609600"/>
          </a:xfrm>
          <a:prstGeom prst="rect">
            <a:avLst/>
          </a:prstGeom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6D762C1-DDBC-5E2E-113C-EEBC35AF0A6C}"/>
              </a:ext>
            </a:extLst>
          </p:cNvPr>
          <p:cNvCxnSpPr/>
          <p:nvPr/>
        </p:nvCxnSpPr>
        <p:spPr>
          <a:xfrm>
            <a:off x="2815809" y="4175299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519470A-B862-C712-40E7-A63411D1D78D}"/>
              </a:ext>
            </a:extLst>
          </p:cNvPr>
          <p:cNvCxnSpPr/>
          <p:nvPr/>
        </p:nvCxnSpPr>
        <p:spPr>
          <a:xfrm>
            <a:off x="2815809" y="4382128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917669-9EF9-934D-282B-3D511BBEB3D8}"/>
              </a:ext>
            </a:extLst>
          </p:cNvPr>
          <p:cNvCxnSpPr/>
          <p:nvPr/>
        </p:nvCxnSpPr>
        <p:spPr>
          <a:xfrm>
            <a:off x="2815809" y="4583514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A31882F-00B9-890C-DE11-8289A7693573}"/>
              </a:ext>
            </a:extLst>
          </p:cNvPr>
          <p:cNvCxnSpPr/>
          <p:nvPr/>
        </p:nvCxnSpPr>
        <p:spPr>
          <a:xfrm>
            <a:off x="2815809" y="479034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CC9775D-EC46-DD64-6BCB-8571F042153C}"/>
              </a:ext>
            </a:extLst>
          </p:cNvPr>
          <p:cNvCxnSpPr/>
          <p:nvPr/>
        </p:nvCxnSpPr>
        <p:spPr>
          <a:xfrm>
            <a:off x="2815809" y="50189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9A2CA5C-1060-0B93-F3D4-9A0D354006AB}"/>
              </a:ext>
            </a:extLst>
          </p:cNvPr>
          <p:cNvCxnSpPr/>
          <p:nvPr/>
        </p:nvCxnSpPr>
        <p:spPr>
          <a:xfrm>
            <a:off x="2815809" y="52475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CDEE2FC-C64E-13E5-9D68-7DE0AEDDFC12}"/>
              </a:ext>
            </a:extLst>
          </p:cNvPr>
          <p:cNvCxnSpPr/>
          <p:nvPr/>
        </p:nvCxnSpPr>
        <p:spPr>
          <a:xfrm>
            <a:off x="2815809" y="547144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D663D8B-4F5F-255B-8A1F-C2E5BBC0471D}"/>
              </a:ext>
            </a:extLst>
          </p:cNvPr>
          <p:cNvCxnSpPr/>
          <p:nvPr/>
        </p:nvCxnSpPr>
        <p:spPr>
          <a:xfrm>
            <a:off x="2815809" y="568746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8E86777-C25B-E946-C62B-5340A4F483D3}"/>
              </a:ext>
            </a:extLst>
          </p:cNvPr>
          <p:cNvCxnSpPr/>
          <p:nvPr/>
        </p:nvCxnSpPr>
        <p:spPr>
          <a:xfrm>
            <a:off x="2815809" y="590349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FDC3426-CC36-5707-DAF2-F6B874B523BE}"/>
              </a:ext>
            </a:extLst>
          </p:cNvPr>
          <p:cNvCxnSpPr/>
          <p:nvPr/>
        </p:nvCxnSpPr>
        <p:spPr>
          <a:xfrm>
            <a:off x="2815809" y="6119515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4615E2E-B6B6-6DF0-A2C3-A9998179DA3F}"/>
              </a:ext>
            </a:extLst>
          </p:cNvPr>
          <p:cNvCxnSpPr/>
          <p:nvPr/>
        </p:nvCxnSpPr>
        <p:spPr>
          <a:xfrm>
            <a:off x="2815809" y="7055619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AC18944-06AD-A1E9-D4FC-F7D4B623F0CA}"/>
              </a:ext>
            </a:extLst>
          </p:cNvPr>
          <p:cNvCxnSpPr/>
          <p:nvPr/>
        </p:nvCxnSpPr>
        <p:spPr>
          <a:xfrm>
            <a:off x="2815809" y="7262448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E11F9D14-5688-FC93-AEDC-E86FB9CEC15A}"/>
              </a:ext>
            </a:extLst>
          </p:cNvPr>
          <p:cNvCxnSpPr/>
          <p:nvPr/>
        </p:nvCxnSpPr>
        <p:spPr>
          <a:xfrm>
            <a:off x="2815809" y="7463834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4903E47-2D6C-0943-6C42-46D3232FCD11}"/>
              </a:ext>
            </a:extLst>
          </p:cNvPr>
          <p:cNvCxnSpPr/>
          <p:nvPr/>
        </p:nvCxnSpPr>
        <p:spPr>
          <a:xfrm>
            <a:off x="2815809" y="767066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0E2E5E8-0541-D1A1-3217-23FA89146ADF}"/>
              </a:ext>
            </a:extLst>
          </p:cNvPr>
          <p:cNvCxnSpPr/>
          <p:nvPr/>
        </p:nvCxnSpPr>
        <p:spPr>
          <a:xfrm>
            <a:off x="2815809" y="789926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BF26B5F-1C93-6DCB-D218-51DA2D54347A}"/>
              </a:ext>
            </a:extLst>
          </p:cNvPr>
          <p:cNvCxnSpPr/>
          <p:nvPr/>
        </p:nvCxnSpPr>
        <p:spPr>
          <a:xfrm>
            <a:off x="2815809" y="812786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E612B166-D4AC-22A1-3FA8-C76902913184}"/>
              </a:ext>
            </a:extLst>
          </p:cNvPr>
          <p:cNvCxnSpPr/>
          <p:nvPr/>
        </p:nvCxnSpPr>
        <p:spPr>
          <a:xfrm>
            <a:off x="2815809" y="835176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3E3E0525-B8E4-B7F9-3BC3-AD28D7950AD7}"/>
              </a:ext>
            </a:extLst>
          </p:cNvPr>
          <p:cNvCxnSpPr/>
          <p:nvPr/>
        </p:nvCxnSpPr>
        <p:spPr>
          <a:xfrm>
            <a:off x="2815809" y="856778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080CBD70-E246-3166-94B2-EF4E2F8A6162}"/>
              </a:ext>
            </a:extLst>
          </p:cNvPr>
          <p:cNvCxnSpPr/>
          <p:nvPr/>
        </p:nvCxnSpPr>
        <p:spPr>
          <a:xfrm>
            <a:off x="2815809" y="878381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40CF995-28F1-1B39-F61D-9D9D181FB1A3}"/>
              </a:ext>
            </a:extLst>
          </p:cNvPr>
          <p:cNvCxnSpPr/>
          <p:nvPr/>
        </p:nvCxnSpPr>
        <p:spPr>
          <a:xfrm>
            <a:off x="2815809" y="8999835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0824808A-EB16-4F4B-5767-6DD820E81869}"/>
              </a:ext>
            </a:extLst>
          </p:cNvPr>
          <p:cNvCxnSpPr/>
          <p:nvPr/>
        </p:nvCxnSpPr>
        <p:spPr>
          <a:xfrm>
            <a:off x="2815809" y="9215859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12F7A6B1-50AB-3ED2-97D0-84CF3DD36DD0}"/>
              </a:ext>
            </a:extLst>
          </p:cNvPr>
          <p:cNvCxnSpPr/>
          <p:nvPr/>
        </p:nvCxnSpPr>
        <p:spPr>
          <a:xfrm>
            <a:off x="2815809" y="9422688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A3CAAACE-191B-A916-7275-F31D27AE086C}"/>
              </a:ext>
            </a:extLst>
          </p:cNvPr>
          <p:cNvCxnSpPr/>
          <p:nvPr/>
        </p:nvCxnSpPr>
        <p:spPr>
          <a:xfrm>
            <a:off x="2815809" y="9624074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3F2A6345-B1C9-B6A1-E9BD-CDC6C063CF74}"/>
              </a:ext>
            </a:extLst>
          </p:cNvPr>
          <p:cNvCxnSpPr/>
          <p:nvPr/>
        </p:nvCxnSpPr>
        <p:spPr>
          <a:xfrm>
            <a:off x="2815809" y="983090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340B1F52-BB45-2BD5-ACC4-C6C72D44FF4C}"/>
              </a:ext>
            </a:extLst>
          </p:cNvPr>
          <p:cNvCxnSpPr/>
          <p:nvPr/>
        </p:nvCxnSpPr>
        <p:spPr>
          <a:xfrm>
            <a:off x="2815809" y="1005950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46FA1C34-B9F9-A019-B180-A2C64574B87A}"/>
              </a:ext>
            </a:extLst>
          </p:cNvPr>
          <p:cNvCxnSpPr/>
          <p:nvPr/>
        </p:nvCxnSpPr>
        <p:spPr>
          <a:xfrm>
            <a:off x="2815809" y="1028810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Maruyama Hiroyo</cp:lastModifiedBy>
  <cp:revision>34</cp:revision>
  <dcterms:created xsi:type="dcterms:W3CDTF">2013-04-19T06:36:19Z</dcterms:created>
  <dcterms:modified xsi:type="dcterms:W3CDTF">2025-08-06T01:06:28Z</dcterms:modified>
</cp:coreProperties>
</file>