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7" r:id="rId2"/>
  </p:sldIdLst>
  <p:sldSz cx="10691813" cy="15119350"/>
  <p:notesSz cx="6858000" cy="9144000"/>
  <p:defaultTextStyle>
    <a:defPPr>
      <a:defRPr lang="ja-JP"/>
    </a:defPPr>
    <a:lvl1pPr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1pPr>
    <a:lvl2pPr marL="534988" indent="-65088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2pPr>
    <a:lvl3pPr marL="1071563" indent="-131763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3pPr>
    <a:lvl4pPr marL="1606550" indent="-196850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4pPr>
    <a:lvl5pPr marL="2144713" indent="-263525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22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77"/>
    <p:restoredTop sz="94620"/>
  </p:normalViewPr>
  <p:slideViewPr>
    <p:cSldViewPr>
      <p:cViewPr varScale="1">
        <p:scale>
          <a:sx n="97" d="100"/>
          <a:sy n="97" d="100"/>
        </p:scale>
        <p:origin x="10048" y="224"/>
      </p:cViewPr>
      <p:guideLst>
        <p:guide orient="horz" pos="4762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9"/>
          <p:cNvSpPr>
            <a:spLocks noGrp="1"/>
          </p:cNvSpPr>
          <p:nvPr>
            <p:ph type="body" sz="quarter" idx="10"/>
          </p:nvPr>
        </p:nvSpPr>
        <p:spPr>
          <a:xfrm>
            <a:off x="3823724" y="5799510"/>
            <a:ext cx="3047546" cy="3533031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  <a:lvl2pPr>
              <a:defRPr sz="1067"/>
            </a:lvl2pPr>
            <a:lvl3pPr>
              <a:defRPr sz="1067"/>
            </a:lvl3pPr>
            <a:lvl4pPr>
              <a:defRPr sz="1067"/>
            </a:lvl4pPr>
            <a:lvl5pPr>
              <a:defRPr sz="1067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6019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23">
            <a:extLst>
              <a:ext uri="{FF2B5EF4-FFF2-40B4-BE49-F238E27FC236}">
                <a16:creationId xmlns:a16="http://schemas.microsoft.com/office/drawing/2014/main" id="{46D7C0FF-D282-2282-A76B-C4AB54A5C9D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03525" y="573088"/>
            <a:ext cx="5084763" cy="83185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>
            <a:lvl1pPr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defTabSz="812820">
              <a:defRPr/>
            </a:pPr>
            <a:r>
              <a:rPr lang="ja-JP" altLang="en-US" sz="2400" dirty="0">
                <a:latin typeface="ＭＳ ゴシック" pitchFamily="49" charset="-128"/>
                <a:ea typeface="ＭＳ ゴシック" pitchFamily="49" charset="-128"/>
              </a:rPr>
              <a:t>■資料：</a:t>
            </a:r>
            <a:r>
              <a:rPr lang="en-US" altLang="ja-JP" sz="2400" dirty="0">
                <a:latin typeface="ＭＳ ゴシック" pitchFamily="49" charset="-128"/>
                <a:ea typeface="ＭＳ ゴシック" pitchFamily="49" charset="-128"/>
              </a:rPr>
              <a:t>A4_</a:t>
            </a:r>
            <a:r>
              <a:rPr lang="ja-JP" altLang="en-US" sz="2400" dirty="0">
                <a:latin typeface="ＭＳ ゴシック" pitchFamily="49" charset="-128"/>
                <a:ea typeface="ＭＳ ゴシック" pitchFamily="49" charset="-128"/>
              </a:rPr>
              <a:t>縦</a:t>
            </a:r>
            <a:endParaRPr lang="ja-JP" altLang="en-US" sz="2400" dirty="0">
              <a:latin typeface="Arial" pitchFamily="34" charset="0"/>
            </a:endParaRPr>
          </a:p>
          <a:p>
            <a:pPr algn="ctr" defTabSz="812820">
              <a:defRPr/>
            </a:pPr>
            <a:r>
              <a:rPr lang="ja-JP" altLang="en-US" sz="2400" dirty="0">
                <a:latin typeface="ＭＳ ゴシック" pitchFamily="49" charset="-128"/>
                <a:ea typeface="ＭＳ ゴシック" pitchFamily="49" charset="-128"/>
              </a:rPr>
              <a:t> </a:t>
            </a:r>
            <a:r>
              <a:rPr lang="en-US" altLang="ja-JP" sz="2400" dirty="0">
                <a:latin typeface="ＭＳ ゴシック" pitchFamily="49" charset="-128"/>
                <a:ea typeface="ＭＳ ゴシック" pitchFamily="49" charset="-128"/>
              </a:rPr>
              <a:t>( </a:t>
            </a:r>
            <a:r>
              <a:rPr lang="ja-JP" altLang="en-US" sz="2400" dirty="0">
                <a:latin typeface="ＭＳ ゴシック" pitchFamily="49" charset="-128"/>
                <a:ea typeface="ＭＳ ゴシック" pitchFamily="49" charset="-128"/>
              </a:rPr>
              <a:t>仕上がりサイズ</a:t>
            </a:r>
            <a:r>
              <a:rPr lang="en-US" altLang="ja-JP" sz="2400" dirty="0">
                <a:latin typeface="ＭＳ ゴシック" pitchFamily="49" charset="-128"/>
                <a:ea typeface="ＭＳ ゴシック" pitchFamily="49" charset="-128"/>
              </a:rPr>
              <a:t> 210×297mm )</a:t>
            </a:r>
            <a:endParaRPr lang="ja-JP" altLang="en-US" sz="2400" dirty="0">
              <a:latin typeface="Arial" pitchFamily="34" charset="0"/>
            </a:endParaRPr>
          </a:p>
        </p:txBody>
      </p:sp>
      <p:sp>
        <p:nvSpPr>
          <p:cNvPr id="1027" name="Rectangle 24">
            <a:extLst>
              <a:ext uri="{FF2B5EF4-FFF2-40B4-BE49-F238E27FC236}">
                <a16:creationId xmlns:a16="http://schemas.microsoft.com/office/drawing/2014/main" id="{56754788-8F3F-EE5F-E081-50AE084120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4838"/>
            <a:ext cx="1841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6019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591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5163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735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600">
              <a:latin typeface="Arial" panose="020B0604020202020204" pitchFamily="34" charset="0"/>
            </a:endParaRPr>
          </a:p>
        </p:txBody>
      </p:sp>
      <p:grpSp>
        <p:nvGrpSpPr>
          <p:cNvPr id="1028" name="グループ化 82">
            <a:extLst>
              <a:ext uri="{FF2B5EF4-FFF2-40B4-BE49-F238E27FC236}">
                <a16:creationId xmlns:a16="http://schemas.microsoft.com/office/drawing/2014/main" id="{2682C97D-B8C9-CBF0-44BE-551862B332F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16013" y="1774825"/>
            <a:ext cx="8461375" cy="11569700"/>
            <a:chOff x="567531" y="613829"/>
            <a:chExt cx="8461375" cy="11569832"/>
          </a:xfrm>
        </p:grpSpPr>
        <p:grpSp>
          <p:nvGrpSpPr>
            <p:cNvPr id="1036" name="グループ化 12">
              <a:extLst>
                <a:ext uri="{FF2B5EF4-FFF2-40B4-BE49-F238E27FC236}">
                  <a16:creationId xmlns:a16="http://schemas.microsoft.com/office/drawing/2014/main" id="{D07C20FC-126D-1834-0719-8CFCBC98348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290512" y="6246345"/>
              <a:ext cx="858838" cy="304800"/>
              <a:chOff x="1372" y="1471"/>
              <a:chExt cx="917042" cy="305083"/>
            </a:xfrm>
          </p:grpSpPr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94C0941F-1CE8-0D94-7247-4A65EFCF051A}"/>
                  </a:ext>
                </a:extLst>
              </p:cNvPr>
              <p:cNvCxnSpPr/>
              <p:nvPr/>
            </p:nvCxnSpPr>
            <p:spPr>
              <a:xfrm>
                <a:off x="520" y="84098"/>
                <a:ext cx="9119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286601F6-A36C-CF34-39F0-440BBDF1BBB9}"/>
                  </a:ext>
                </a:extLst>
              </p:cNvPr>
              <p:cNvCxnSpPr/>
              <p:nvPr/>
            </p:nvCxnSpPr>
            <p:spPr>
              <a:xfrm>
                <a:off x="453113" y="6238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7" name="グループ化 12">
              <a:extLst>
                <a:ext uri="{FF2B5EF4-FFF2-40B4-BE49-F238E27FC236}">
                  <a16:creationId xmlns:a16="http://schemas.microsoft.com/office/drawing/2014/main" id="{724B307C-B432-F0CA-F086-DDAA2B5C11A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-5400000">
              <a:off x="8447087" y="6246345"/>
              <a:ext cx="858838" cy="304800"/>
              <a:chOff x="1372" y="1471"/>
              <a:chExt cx="917042" cy="305083"/>
            </a:xfrm>
          </p:grpSpPr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66D9C918-F0FE-15B9-E7C0-7B080A18523B}"/>
                  </a:ext>
                </a:extLst>
              </p:cNvPr>
              <p:cNvCxnSpPr/>
              <p:nvPr/>
            </p:nvCxnSpPr>
            <p:spPr>
              <a:xfrm>
                <a:off x="10689" y="74564"/>
                <a:ext cx="910272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8E0E5E75-74D2-1292-6A5F-49CE289B27C7}"/>
                  </a:ext>
                </a:extLst>
              </p:cNvPr>
              <p:cNvCxnSpPr/>
              <p:nvPr/>
            </p:nvCxnSpPr>
            <p:spPr>
              <a:xfrm>
                <a:off x="448027" y="-3296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8" name="グループ化 85">
              <a:extLst>
                <a:ext uri="{FF2B5EF4-FFF2-40B4-BE49-F238E27FC236}">
                  <a16:creationId xmlns:a16="http://schemas.microsoft.com/office/drawing/2014/main" id="{2D410313-5B65-5235-3BCD-8DE0A699F99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77379" y="613829"/>
              <a:ext cx="440408" cy="437915"/>
              <a:chOff x="577379" y="613829"/>
              <a:chExt cx="440408" cy="437915"/>
            </a:xfrm>
          </p:grpSpPr>
          <p:sp>
            <p:nvSpPr>
              <p:cNvPr id="96" name="フリーフォーム 95">
                <a:extLst>
                  <a:ext uri="{FF2B5EF4-FFF2-40B4-BE49-F238E27FC236}">
                    <a16:creationId xmlns:a16="http://schemas.microsoft.com/office/drawing/2014/main" id="{18047BD2-58B2-A8AE-7B25-7A69390E43E8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7" name="フリーフォーム 96">
                <a:extLst>
                  <a:ext uri="{FF2B5EF4-FFF2-40B4-BE49-F238E27FC236}">
                    <a16:creationId xmlns:a16="http://schemas.microsoft.com/office/drawing/2014/main" id="{94C458A7-83E2-62B3-5346-03E2EEC54A7E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39" name="グループ化 86">
              <a:extLst>
                <a:ext uri="{FF2B5EF4-FFF2-40B4-BE49-F238E27FC236}">
                  <a16:creationId xmlns:a16="http://schemas.microsoft.com/office/drawing/2014/main" id="{53644DC5-29F1-BEA0-CA5F-F710F33270D3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8572958" y="613829"/>
              <a:ext cx="440408" cy="437915"/>
              <a:chOff x="577379" y="613829"/>
              <a:chExt cx="440408" cy="437915"/>
            </a:xfrm>
          </p:grpSpPr>
          <p:sp>
            <p:nvSpPr>
              <p:cNvPr id="94" name="フリーフォーム 93">
                <a:extLst>
                  <a:ext uri="{FF2B5EF4-FFF2-40B4-BE49-F238E27FC236}">
                    <a16:creationId xmlns:a16="http://schemas.microsoft.com/office/drawing/2014/main" id="{5776315C-739C-A447-2D79-C6DDDD4E58AE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5" name="フリーフォーム 94">
                <a:extLst>
                  <a:ext uri="{FF2B5EF4-FFF2-40B4-BE49-F238E27FC236}">
                    <a16:creationId xmlns:a16="http://schemas.microsoft.com/office/drawing/2014/main" id="{C023E8CD-649F-F409-ED4A-E6E6F5D936D3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0" name="グループ化 87">
              <a:extLst>
                <a:ext uri="{FF2B5EF4-FFF2-40B4-BE49-F238E27FC236}">
                  <a16:creationId xmlns:a16="http://schemas.microsoft.com/office/drawing/2014/main" id="{4B8688E3-7E0C-8A1A-93E6-4C25FFC5BC73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V="1">
              <a:off x="577379" y="11745746"/>
              <a:ext cx="440408" cy="437915"/>
              <a:chOff x="577379" y="613829"/>
              <a:chExt cx="440408" cy="437915"/>
            </a:xfrm>
          </p:grpSpPr>
          <p:sp>
            <p:nvSpPr>
              <p:cNvPr id="92" name="フリーフォーム 91">
                <a:extLst>
                  <a:ext uri="{FF2B5EF4-FFF2-40B4-BE49-F238E27FC236}">
                    <a16:creationId xmlns:a16="http://schemas.microsoft.com/office/drawing/2014/main" id="{49F837B3-1695-169D-777E-78DA066983C5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3" name="フリーフォーム 92">
                <a:extLst>
                  <a:ext uri="{FF2B5EF4-FFF2-40B4-BE49-F238E27FC236}">
                    <a16:creationId xmlns:a16="http://schemas.microsoft.com/office/drawing/2014/main" id="{7AAF2A03-FF65-4075-E0D0-C0EAC2007A31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1" name="グループ化 88">
              <a:extLst>
                <a:ext uri="{FF2B5EF4-FFF2-40B4-BE49-F238E27FC236}">
                  <a16:creationId xmlns:a16="http://schemas.microsoft.com/office/drawing/2014/main" id="{EE5625C1-B17D-832A-9B4C-9456FC40B6B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 flipV="1">
              <a:off x="8572958" y="11745746"/>
              <a:ext cx="440408" cy="437915"/>
              <a:chOff x="577379" y="613829"/>
              <a:chExt cx="440408" cy="437915"/>
            </a:xfrm>
          </p:grpSpPr>
          <p:sp>
            <p:nvSpPr>
              <p:cNvPr id="90" name="フリーフォーム 89">
                <a:extLst>
                  <a:ext uri="{FF2B5EF4-FFF2-40B4-BE49-F238E27FC236}">
                    <a16:creationId xmlns:a16="http://schemas.microsoft.com/office/drawing/2014/main" id="{36A62FAE-7B47-DCE5-29A1-0D43BF26EB32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1" name="フリーフォーム 90">
                <a:extLst>
                  <a:ext uri="{FF2B5EF4-FFF2-40B4-BE49-F238E27FC236}">
                    <a16:creationId xmlns:a16="http://schemas.microsoft.com/office/drawing/2014/main" id="{83842694-9405-4B49-78DA-DE4377FD4ED5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</p:grpSp>
      <p:sp>
        <p:nvSpPr>
          <p:cNvPr id="1029" name="正方形/長方形 3">
            <a:extLst>
              <a:ext uri="{FF2B5EF4-FFF2-40B4-BE49-F238E27FC236}">
                <a16:creationId xmlns:a16="http://schemas.microsoft.com/office/drawing/2014/main" id="{C565FA22-0681-2149-8D85-5B843728741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3363" y="13376275"/>
            <a:ext cx="5748337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ja-JP" altLang="en-US" sz="1400" b="1">
                <a:solidFill>
                  <a:srgbClr val="00B0F0"/>
                </a:solidFill>
              </a:rPr>
              <a:t>●水色の枠線</a:t>
            </a:r>
            <a:r>
              <a:rPr lang="en-US" altLang="ja-JP" sz="1400" b="1">
                <a:solidFill>
                  <a:srgbClr val="00B0F0"/>
                </a:solidFill>
              </a:rPr>
              <a:t>……</a:t>
            </a:r>
            <a:r>
              <a:rPr lang="ja-JP" altLang="en-US" sz="1400" b="1">
                <a:solidFill>
                  <a:srgbClr val="00B0F0"/>
                </a:solidFill>
              </a:rPr>
              <a:t>切れてはいけない要素（文字やロゴ等）をいれる範囲</a:t>
            </a:r>
          </a:p>
          <a:p>
            <a:pPr eaLnBrk="1" hangingPunct="1"/>
            <a:r>
              <a:rPr lang="ja-JP" altLang="en-US" sz="1400" b="1">
                <a:solidFill>
                  <a:srgbClr val="CC00FF"/>
                </a:solidFill>
              </a:rPr>
              <a:t>●ピンクの枠線</a:t>
            </a:r>
            <a:r>
              <a:rPr lang="en-US" altLang="ja-JP" sz="1400" b="1">
                <a:solidFill>
                  <a:srgbClr val="CC00FF"/>
                </a:solidFill>
              </a:rPr>
              <a:t>…</a:t>
            </a:r>
            <a:r>
              <a:rPr lang="ja-JP" altLang="en-US" sz="1400" b="1">
                <a:solidFill>
                  <a:srgbClr val="CC00FF"/>
                </a:solidFill>
              </a:rPr>
              <a:t>仕上がりのサイズ</a:t>
            </a:r>
          </a:p>
          <a:p>
            <a:pPr eaLnBrk="1" hangingPunct="1"/>
            <a:r>
              <a:rPr lang="ja-JP" altLang="en-US" sz="1400" b="1">
                <a:solidFill>
                  <a:srgbClr val="F79646"/>
                </a:solidFill>
              </a:rPr>
              <a:t>●オレンジの枠線</a:t>
            </a:r>
            <a:r>
              <a:rPr lang="en-US" altLang="ja-JP" sz="1400" b="1">
                <a:solidFill>
                  <a:srgbClr val="F79646"/>
                </a:solidFill>
              </a:rPr>
              <a:t>…</a:t>
            </a:r>
            <a:r>
              <a:rPr lang="ja-JP" altLang="en-US" sz="1400" b="1">
                <a:solidFill>
                  <a:srgbClr val="F79646"/>
                </a:solidFill>
              </a:rPr>
              <a:t>綴じた位置の文字や、デザインを収める範囲</a:t>
            </a:r>
          </a:p>
          <a:p>
            <a:pPr eaLnBrk="1" hangingPunct="1"/>
            <a:endParaRPr lang="ja-JP" altLang="en-US" sz="1400" b="1">
              <a:solidFill>
                <a:srgbClr val="FF0000"/>
              </a:solidFill>
            </a:endParaRPr>
          </a:p>
          <a:p>
            <a:pPr algn="ctr" eaLnBrk="1" hangingPunct="1"/>
            <a:r>
              <a:rPr lang="ja-JP" altLang="en-US" sz="1400" b="1">
                <a:solidFill>
                  <a:srgbClr val="FF0000"/>
                </a:solidFill>
              </a:rPr>
              <a:t>★★★ ＰＤＦに変換して入稿される場合 ★★★</a:t>
            </a:r>
          </a:p>
          <a:p>
            <a:pPr algn="ctr" eaLnBrk="1" hangingPunct="1"/>
            <a:r>
              <a:rPr lang="ja-JP" altLang="en-US" sz="1400" b="1">
                <a:solidFill>
                  <a:srgbClr val="FF0000"/>
                </a:solidFill>
              </a:rPr>
              <a:t>「表示」＞「スライドマスター」画面より</a:t>
            </a:r>
            <a:endParaRPr lang="en-US" altLang="ja-JP" sz="1400" b="1">
              <a:solidFill>
                <a:srgbClr val="FF0000"/>
              </a:solidFill>
            </a:endParaRPr>
          </a:p>
          <a:p>
            <a:pPr algn="ctr" eaLnBrk="1" hangingPunct="1"/>
            <a:r>
              <a:rPr lang="ja-JP" altLang="en-US" sz="1400" b="1">
                <a:solidFill>
                  <a:srgbClr val="FF0000"/>
                </a:solidFill>
              </a:rPr>
              <a:t>色つきのガイド線を消してから変換してください</a:t>
            </a:r>
          </a:p>
        </p:txBody>
      </p:sp>
      <p:grpSp>
        <p:nvGrpSpPr>
          <p:cNvPr id="1030" name="グループ化 1208">
            <a:extLst>
              <a:ext uri="{FF2B5EF4-FFF2-40B4-BE49-F238E27FC236}">
                <a16:creationId xmlns:a16="http://schemas.microsoft.com/office/drawing/2014/main" id="{ED50DC5D-C7D2-C4E6-3F67-2AA4E319CC3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563688" y="2211388"/>
            <a:ext cx="7559675" cy="10691812"/>
            <a:chOff x="1563688" y="2211388"/>
            <a:chExt cx="7559675" cy="10691812"/>
          </a:xfrm>
        </p:grpSpPr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F1E6672-0D8A-22D0-B8D7-915F0F7E730C}"/>
                </a:ext>
              </a:extLst>
            </p:cNvPr>
            <p:cNvSpPr/>
            <p:nvPr userDrawn="1"/>
          </p:nvSpPr>
          <p:spPr bwMode="auto">
            <a:xfrm>
              <a:off x="1563688" y="2211388"/>
              <a:ext cx="7559675" cy="10691812"/>
            </a:xfrm>
            <a:prstGeom prst="rect">
              <a:avLst/>
            </a:prstGeom>
            <a:noFill/>
            <a:ln w="3175">
              <a:solidFill>
                <a:srgbClr val="FF3FFF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1FE68E13-FC8A-A34F-9518-0D690070A25C}"/>
                </a:ext>
              </a:extLst>
            </p:cNvPr>
            <p:cNvSpPr/>
            <p:nvPr userDrawn="1"/>
          </p:nvSpPr>
          <p:spPr bwMode="auto">
            <a:xfrm>
              <a:off x="1746250" y="2393950"/>
              <a:ext cx="7199313" cy="10331450"/>
            </a:xfrm>
            <a:prstGeom prst="rect">
              <a:avLst/>
            </a:prstGeom>
            <a:noFill/>
            <a:ln w="3175">
              <a:solidFill>
                <a:srgbClr val="40FFFF"/>
              </a:solidFill>
              <a:prstDash val="soli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B33B98A6-60D7-47F9-A2A2-13235FD63C7C}"/>
                </a:ext>
              </a:extLst>
            </p:cNvPr>
            <p:cNvSpPr/>
            <p:nvPr userDrawn="1"/>
          </p:nvSpPr>
          <p:spPr bwMode="auto">
            <a:xfrm>
              <a:off x="1817688" y="2465388"/>
              <a:ext cx="7056437" cy="10188575"/>
            </a:xfrm>
            <a:prstGeom prst="rect">
              <a:avLst/>
            </a:prstGeom>
            <a:noFill/>
            <a:ln w="3175">
              <a:solidFill>
                <a:schemeClr val="accent6"/>
              </a:solidFill>
              <a:prstDash val="lg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</p:grpSp>
      <p:sp>
        <p:nvSpPr>
          <p:cNvPr id="1207" name="テキスト ボックス 1206">
            <a:extLst>
              <a:ext uri="{FF2B5EF4-FFF2-40B4-BE49-F238E27FC236}">
                <a16:creationId xmlns:a16="http://schemas.microsoft.com/office/drawing/2014/main" id="{5F8D6AA3-C3B9-D06B-E0E5-1236B4601FBC}"/>
              </a:ext>
            </a:extLst>
          </p:cNvPr>
          <p:cNvSpPr txBox="1"/>
          <p:nvPr userDrawn="1"/>
        </p:nvSpPr>
        <p:spPr>
          <a:xfrm>
            <a:off x="88900" y="1865313"/>
            <a:ext cx="923925" cy="1138872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>
              <a:defRPr/>
            </a:pP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・　</a:t>
            </a:r>
            <a:r>
              <a:rPr lang="ja-JP" altLang="en-US" sz="1800" b="1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左綴じまたは右綴じの場合</a:t>
            </a: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　切れてはいけない文字等は、「　</a:t>
            </a:r>
            <a:r>
              <a:rPr lang="ja-JP" altLang="en-US" sz="2400" b="1" dirty="0">
                <a:solidFill>
                  <a:srgbClr val="00B0F0"/>
                </a:solidFill>
                <a:ea typeface="ＭＳ Ｐゴシック" panose="020B0600070205080204" pitchFamily="50" charset="-128"/>
              </a:rPr>
              <a:t>左右</a:t>
            </a:r>
            <a:r>
              <a:rPr lang="ja-JP" altLang="en-US" sz="1800" b="1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」</a:t>
            </a: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をオレンジの破線より内側に納めてください。</a:t>
            </a:r>
            <a:endParaRPr lang="en-US" altLang="ja-JP" sz="1800" dirty="0">
              <a:solidFill>
                <a:schemeClr val="accent6"/>
              </a:solidFill>
              <a:ea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・　</a:t>
            </a:r>
            <a:r>
              <a:rPr lang="ja-JP" altLang="en-US" sz="1800" b="1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上綴じの場合</a:t>
            </a: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　切れていけない文字等は、「　</a:t>
            </a:r>
            <a:r>
              <a:rPr lang="ja-JP" altLang="en-US" sz="2400" b="1" dirty="0">
                <a:solidFill>
                  <a:srgbClr val="00B0F0"/>
                </a:solidFill>
                <a:ea typeface="ＭＳ Ｐゴシック" panose="020B0600070205080204" pitchFamily="50" charset="-128"/>
              </a:rPr>
              <a:t>上下</a:t>
            </a:r>
            <a:r>
              <a:rPr lang="ja-JP" altLang="en-US" sz="1800" b="1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」を</a:t>
            </a: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オレンジの破線より内側に納めてください。</a:t>
            </a:r>
            <a:endParaRPr lang="en-US" altLang="ja-JP" sz="1800" dirty="0">
              <a:solidFill>
                <a:schemeClr val="accent6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1032" name="正方形/長方形 3">
            <a:extLst>
              <a:ext uri="{FF2B5EF4-FFF2-40B4-BE49-F238E27FC236}">
                <a16:creationId xmlns:a16="http://schemas.microsoft.com/office/drawing/2014/main" id="{03AF9C2B-16FA-297C-89ED-942EF9850EE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37275" y="13519150"/>
            <a:ext cx="3960813" cy="1114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>
                <a:latin typeface="ＭＳ Ｐゴシック" panose="020B0600070205080204" pitchFamily="34" charset="-128"/>
              </a:rPr>
              <a:t>資料印刷</a:t>
            </a:r>
            <a:r>
              <a:rPr lang="ja-JP" altLang="ja-JP" sz="1200" b="1">
                <a:latin typeface="ＭＳ Ｐゴシック" panose="020B0600070205080204" pitchFamily="34" charset="-128"/>
              </a:rPr>
              <a:t>のデータ製作について</a:t>
            </a:r>
            <a:endParaRPr lang="en-US" altLang="ja-JP" sz="1200" b="1">
              <a:latin typeface="ＭＳ Ｐゴシック" panose="020B060007020508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400" b="1">
                <a:latin typeface="ＭＳ Ｐゴシック" panose="020B0600070205080204" pitchFamily="34" charset="-128"/>
              </a:rPr>
              <a:t>　</a:t>
            </a:r>
            <a:endParaRPr lang="ja-JP" altLang="ja-JP" sz="400">
              <a:latin typeface="ＭＳ Ｐゴシック" panose="020B0600070205080204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ja-JP" sz="1200">
                <a:latin typeface="ＭＳ Ｐゴシック" panose="020B0600070205080204" pitchFamily="34" charset="-128"/>
              </a:rPr>
              <a:t>・</a:t>
            </a:r>
            <a:r>
              <a:rPr lang="ja-JP" altLang="en-US" sz="1200">
                <a:latin typeface="ＭＳ Ｐゴシック" panose="020B0600070205080204" pitchFamily="34" charset="-128"/>
              </a:rPr>
              <a:t>　</a:t>
            </a:r>
            <a:r>
              <a:rPr lang="ja-JP" altLang="ja-JP" sz="1200">
                <a:latin typeface="ＭＳ Ｐゴシック" panose="020B0600070205080204" pitchFamily="34" charset="-128"/>
              </a:rPr>
              <a:t>白紙のページがある場合は コメント欄にご指示ください</a:t>
            </a:r>
            <a:endParaRPr lang="en-US" altLang="ja-JP" sz="1200">
              <a:latin typeface="ＭＳ Ｐゴシック" panose="020B0600070205080204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>
                <a:latin typeface="ＭＳ Ｐゴシック" panose="020B0600070205080204" pitchFamily="34" charset="-128"/>
              </a:rPr>
              <a:t>・　ページ番号はファイル名に記載してください</a:t>
            </a:r>
            <a:endParaRPr lang="en-US" altLang="ja-JP" sz="1200">
              <a:latin typeface="ＭＳ Ｐゴシック" panose="020B0600070205080204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00">
                <a:latin typeface="ＭＳ Ｐゴシック" panose="020B0600070205080204" pitchFamily="34" charset="-128"/>
              </a:rPr>
              <a:t>　</a:t>
            </a:r>
            <a:endParaRPr lang="ja-JP" altLang="ja-JP" sz="400">
              <a:latin typeface="ＭＳ Ｐゴシック" panose="020B0600070205080204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271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0641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81282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21923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625641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6075" indent="-34607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50888" indent="-28892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72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2083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3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9756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6pPr>
      <a:lvl7pPr marL="3013349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7pPr>
      <a:lvl8pPr marL="3476940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8pPr>
      <a:lvl9pPr marL="3940532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6359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27184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9077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54368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31796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8155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45145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70873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FB9AFBF-5C48-CC25-CC08-4A29D3FD8619}"/>
              </a:ext>
            </a:extLst>
          </p:cNvPr>
          <p:cNvSpPr txBox="1"/>
          <p:nvPr/>
        </p:nvSpPr>
        <p:spPr>
          <a:xfrm>
            <a:off x="2737930" y="3950995"/>
            <a:ext cx="5215951" cy="7217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800">
                <a:solidFill>
                  <a:srgbClr val="252262"/>
                </a:solidFill>
              </a:rPr>
              <a:t>目次</a:t>
            </a:r>
          </a:p>
          <a:p>
            <a:endParaRPr lang="ja-JP" altLang="en-US">
              <a:solidFill>
                <a:srgbClr val="25226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ja-JP" altLang="en-US" sz="1800">
                <a:solidFill>
                  <a:srgbClr val="252262"/>
                </a:solidFill>
              </a:rPr>
              <a:t>はじめに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ja-JP" altLang="en-US" sz="1800">
                <a:solidFill>
                  <a:srgbClr val="252262"/>
                </a:solidFill>
              </a:rPr>
              <a:t>研修の目的と重要性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ja-JP" altLang="en-US" sz="1800">
                <a:solidFill>
                  <a:srgbClr val="252262"/>
                </a:solidFill>
              </a:rPr>
              <a:t>ビジネスマナーの基本概念</a:t>
            </a:r>
          </a:p>
          <a:p>
            <a:pPr marL="457200" indent="-457200">
              <a:buFont typeface="+mj-lt"/>
              <a:buAutoNum type="arabicPeriod"/>
            </a:pPr>
            <a:r>
              <a:rPr lang="ja-JP" altLang="en-US" sz="1800">
                <a:solidFill>
                  <a:srgbClr val="252262"/>
                </a:solidFill>
              </a:rPr>
              <a:t>社内コミュニケーション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ja-JP" altLang="en-US" sz="1800">
                <a:solidFill>
                  <a:srgbClr val="252262"/>
                </a:solidFill>
              </a:rPr>
              <a:t>敬語の使い方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ja-JP" altLang="en-US" sz="1800">
                <a:solidFill>
                  <a:srgbClr val="252262"/>
                </a:solidFill>
              </a:rPr>
              <a:t>電話対応の基本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ja-JP" altLang="en-US" sz="1800">
                <a:solidFill>
                  <a:srgbClr val="252262"/>
                </a:solidFill>
              </a:rPr>
              <a:t>メールの書き方とマナー</a:t>
            </a:r>
          </a:p>
          <a:p>
            <a:pPr marL="457200" indent="-457200">
              <a:buFont typeface="+mj-lt"/>
              <a:buAutoNum type="arabicPeriod"/>
            </a:pPr>
            <a:r>
              <a:rPr lang="ja-JP" altLang="en-US" sz="1800">
                <a:solidFill>
                  <a:srgbClr val="252262"/>
                </a:solidFill>
              </a:rPr>
              <a:t>身だしなみと職場エチケット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ja-JP" altLang="en-US" sz="1800">
                <a:solidFill>
                  <a:srgbClr val="252262"/>
                </a:solidFill>
              </a:rPr>
              <a:t>ドレスコードと身だしなみの基本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ja-JP" altLang="en-US" sz="1800">
                <a:solidFill>
                  <a:srgbClr val="252262"/>
                </a:solidFill>
              </a:rPr>
              <a:t>職場でのエチケットとマナー</a:t>
            </a:r>
          </a:p>
          <a:p>
            <a:pPr marL="457200" indent="-457200">
              <a:buFont typeface="+mj-lt"/>
              <a:buAutoNum type="arabicPeriod"/>
            </a:pPr>
            <a:r>
              <a:rPr lang="ja-JP" altLang="en-US" sz="1800">
                <a:solidFill>
                  <a:srgbClr val="252262"/>
                </a:solidFill>
              </a:rPr>
              <a:t>会議のマナー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ja-JP" altLang="en-US" sz="1800">
                <a:solidFill>
                  <a:srgbClr val="252262"/>
                </a:solidFill>
              </a:rPr>
              <a:t>会議への参加方法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ja-JP" altLang="en-US" sz="1800">
                <a:solidFill>
                  <a:srgbClr val="252262"/>
                </a:solidFill>
              </a:rPr>
              <a:t>発言の仕方とタイミング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ja-JP" altLang="en-US" sz="1800">
                <a:solidFill>
                  <a:srgbClr val="252262"/>
                </a:solidFill>
              </a:rPr>
              <a:t>資料の準備と配布</a:t>
            </a:r>
          </a:p>
          <a:p>
            <a:pPr marL="457200" indent="-457200">
              <a:buFont typeface="+mj-lt"/>
              <a:buAutoNum type="arabicPeriod"/>
            </a:pPr>
            <a:r>
              <a:rPr lang="ja-JP" altLang="en-US" sz="1800">
                <a:solidFill>
                  <a:srgbClr val="252262"/>
                </a:solidFill>
              </a:rPr>
              <a:t>上司・同僚との関係構築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ja-JP" altLang="en-US" sz="1800">
                <a:solidFill>
                  <a:srgbClr val="252262"/>
                </a:solidFill>
              </a:rPr>
              <a:t>上司への報告・連絡・相談（ホウレンソウ）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ja-JP" altLang="en-US" sz="1800">
                <a:solidFill>
                  <a:srgbClr val="252262"/>
                </a:solidFill>
              </a:rPr>
              <a:t>チームワークと協力の重要性</a:t>
            </a:r>
          </a:p>
          <a:p>
            <a:pPr marL="457200" indent="-457200">
              <a:buFont typeface="+mj-lt"/>
              <a:buAutoNum type="arabicPeriod"/>
            </a:pPr>
            <a:r>
              <a:rPr lang="ja-JP" altLang="en-US" sz="1800">
                <a:solidFill>
                  <a:srgbClr val="252262"/>
                </a:solidFill>
              </a:rPr>
              <a:t>社外での対応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ja-JP" altLang="en-US" sz="1800">
                <a:solidFill>
                  <a:srgbClr val="252262"/>
                </a:solidFill>
              </a:rPr>
              <a:t>名刺交換のマナー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ja-JP" altLang="en-US" sz="1800">
                <a:solidFill>
                  <a:srgbClr val="252262"/>
                </a:solidFill>
              </a:rPr>
              <a:t>来客対応と訪問時のマナー</a:t>
            </a:r>
          </a:p>
          <a:p>
            <a:pPr marL="457200" indent="-457200">
              <a:buFont typeface="+mj-lt"/>
              <a:buAutoNum type="arabicPeriod"/>
            </a:pPr>
            <a:r>
              <a:rPr lang="ja-JP" altLang="en-US" sz="1800">
                <a:solidFill>
                  <a:srgbClr val="252262"/>
                </a:solidFill>
              </a:rPr>
              <a:t>まとめ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ja-JP" altLang="en-US" sz="1800">
                <a:solidFill>
                  <a:srgbClr val="252262"/>
                </a:solidFill>
              </a:rPr>
              <a:t>研修の振り返り</a:t>
            </a:r>
          </a:p>
          <a:p>
            <a:pPr marL="992188" lvl="1" indent="-457200">
              <a:buFont typeface="Arial" panose="020B0604020202020204" pitchFamily="34" charset="0"/>
              <a:buChar char="•"/>
            </a:pPr>
            <a:r>
              <a:rPr lang="ja-JP" altLang="en-US" sz="1800">
                <a:solidFill>
                  <a:srgbClr val="252262"/>
                </a:solidFill>
              </a:rPr>
              <a:t>今後の自己研鑽の方向性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3E06F560-8453-960F-3F68-26108AFD16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306" y="2489027"/>
            <a:ext cx="7061200" cy="609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109</Words>
  <Application>Microsoft Macintosh PowerPoint</Application>
  <PresentationFormat>ユーザー設定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​​テーマ</vt:lpstr>
      <vt:lpstr>PowerPoint プレゼンテーション</vt:lpstr>
    </vt:vector>
  </TitlesOfParts>
  <Company>Ex-Imageユーザー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Ex-Image</dc:creator>
  <cp:lastModifiedBy>Satake Nanoka</cp:lastModifiedBy>
  <cp:revision>32</cp:revision>
  <dcterms:created xsi:type="dcterms:W3CDTF">2013-04-19T06:36:19Z</dcterms:created>
  <dcterms:modified xsi:type="dcterms:W3CDTF">2025-08-05T04:31:22Z</dcterms:modified>
</cp:coreProperties>
</file>