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7"/>
    <p:restoredTop sz="94620"/>
  </p:normalViewPr>
  <p:slideViewPr>
    <p:cSldViewPr>
      <p:cViewPr>
        <p:scale>
          <a:sx n="100" d="100"/>
          <a:sy n="100" d="100"/>
        </p:scale>
        <p:origin x="9904" y="144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3823724" y="5799510"/>
            <a:ext cx="3047546" cy="3533031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  <a:lvl2pPr>
              <a:defRPr sz="1067"/>
            </a:lvl2pPr>
            <a:lvl3pPr>
              <a:defRPr sz="1067"/>
            </a:lvl3pPr>
            <a:lvl4pPr>
              <a:defRPr sz="1067"/>
            </a:lvl4pPr>
            <a:lvl5pPr>
              <a:defRPr sz="1067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6019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23">
            <a:extLst>
              <a:ext uri="{FF2B5EF4-FFF2-40B4-BE49-F238E27FC236}">
                <a16:creationId xmlns:a16="http://schemas.microsoft.com/office/drawing/2014/main" id="{46D7C0FF-D282-2282-A76B-C4AB54A5C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03525" y="573088"/>
            <a:ext cx="5084763" cy="83185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>
            <a:lvl1pPr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1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■資料：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A4_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縦</a:t>
            </a:r>
            <a:endParaRPr lang="ja-JP" altLang="en-US" sz="2400" dirty="0">
              <a:latin typeface="Arial" pitchFamily="34" charset="0"/>
            </a:endParaRPr>
          </a:p>
          <a:p>
            <a:pPr algn="ctr" defTabSz="812820">
              <a:defRPr/>
            </a:pP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 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( </a:t>
            </a:r>
            <a:r>
              <a:rPr lang="ja-JP" altLang="en-US" sz="2400" dirty="0">
                <a:latin typeface="ＭＳ ゴシック" pitchFamily="49" charset="-128"/>
                <a:ea typeface="ＭＳ ゴシック" pitchFamily="49" charset="-128"/>
              </a:rPr>
              <a:t>仕上がりサイズ</a:t>
            </a:r>
            <a:r>
              <a:rPr lang="en-US" altLang="ja-JP" sz="2400" dirty="0">
                <a:latin typeface="ＭＳ ゴシック" pitchFamily="49" charset="-128"/>
                <a:ea typeface="ＭＳ ゴシック" pitchFamily="49" charset="-128"/>
              </a:rPr>
              <a:t> 210×297mm )</a:t>
            </a:r>
            <a:endParaRPr lang="ja-JP" altLang="en-US" sz="2400" dirty="0">
              <a:latin typeface="Arial" pitchFamily="34" charset="0"/>
            </a:endParaRPr>
          </a:p>
        </p:txBody>
      </p:sp>
      <p:sp>
        <p:nvSpPr>
          <p:cNvPr id="1027" name="Rectangle 24">
            <a:extLst>
              <a:ext uri="{FF2B5EF4-FFF2-40B4-BE49-F238E27FC236}">
                <a16:creationId xmlns:a16="http://schemas.microsoft.com/office/drawing/2014/main" id="{56754788-8F3F-EE5F-E081-50AE084120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2682C97D-B8C9-CBF0-44BE-551862B332F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61375" cy="11569700"/>
            <a:chOff x="567531" y="613829"/>
            <a:chExt cx="8461375" cy="11569832"/>
          </a:xfrm>
        </p:grpSpPr>
        <p:grpSp>
          <p:nvGrpSpPr>
            <p:cNvPr id="1036" name="グループ化 12">
              <a:extLst>
                <a:ext uri="{FF2B5EF4-FFF2-40B4-BE49-F238E27FC236}">
                  <a16:creationId xmlns:a16="http://schemas.microsoft.com/office/drawing/2014/main" id="{D07C20FC-126D-1834-0719-8CFCBC98348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94C0941F-1CE8-0D94-7247-4A65EFCF051A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286601F6-A36C-CF34-39F0-440BBDF1BBB9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7" name="グループ化 12">
              <a:extLst>
                <a:ext uri="{FF2B5EF4-FFF2-40B4-BE49-F238E27FC236}">
                  <a16:creationId xmlns:a16="http://schemas.microsoft.com/office/drawing/2014/main" id="{724B307C-B432-F0CA-F086-DDAA2B5C11A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7087" y="6246345"/>
              <a:ext cx="858838" cy="304800"/>
              <a:chOff x="1372" y="1471"/>
              <a:chExt cx="917042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66D9C918-F0FE-15B9-E7C0-7B080A18523B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10272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8E0E5E75-74D2-1292-6A5F-49CE289B27C7}"/>
                  </a:ext>
                </a:extLst>
              </p:cNvPr>
              <p:cNvCxnSpPr/>
              <p:nvPr/>
            </p:nvCxnSpPr>
            <p:spPr>
              <a:xfrm>
                <a:off x="448027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8" name="グループ化 85">
              <a:extLst>
                <a:ext uri="{FF2B5EF4-FFF2-40B4-BE49-F238E27FC236}">
                  <a16:creationId xmlns:a16="http://schemas.microsoft.com/office/drawing/2014/main" id="{2D410313-5B65-5235-3BCD-8DE0A699F9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18047BD2-58B2-A8AE-7B25-7A69390E43E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94C458A7-83E2-62B3-5346-03E2EEC54A7E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39" name="グループ化 86">
              <a:extLst>
                <a:ext uri="{FF2B5EF4-FFF2-40B4-BE49-F238E27FC236}">
                  <a16:creationId xmlns:a16="http://schemas.microsoft.com/office/drawing/2014/main" id="{53644DC5-29F1-BEA0-CA5F-F710F33270D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5776315C-739C-A447-2D79-C6DDDD4E58AE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023E8CD-649F-F409-ED4A-E6E6F5D936D3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0" name="グループ化 87">
              <a:extLst>
                <a:ext uri="{FF2B5EF4-FFF2-40B4-BE49-F238E27FC236}">
                  <a16:creationId xmlns:a16="http://schemas.microsoft.com/office/drawing/2014/main" id="{4B8688E3-7E0C-8A1A-93E6-4C25FFC5BC7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49F837B3-1695-169D-777E-78DA066983C5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7AAF2A03-FF65-4075-E0D0-C0EAC2007A3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8">
              <a:extLst>
                <a:ext uri="{FF2B5EF4-FFF2-40B4-BE49-F238E27FC236}">
                  <a16:creationId xmlns:a16="http://schemas.microsoft.com/office/drawing/2014/main" id="{EE5625C1-B17D-832A-9B4C-9456FC40B6B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36A62FAE-7B47-DCE5-29A1-0D43BF26EB3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83842694-9405-4B49-78DA-DE4377FD4ED5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sp>
        <p:nvSpPr>
          <p:cNvPr id="1029" name="正方形/長方形 3">
            <a:extLst>
              <a:ext uri="{FF2B5EF4-FFF2-40B4-BE49-F238E27FC236}">
                <a16:creationId xmlns:a16="http://schemas.microsoft.com/office/drawing/2014/main" id="{C565FA22-0681-2149-8D85-5B84372874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3363" y="13376275"/>
            <a:ext cx="57483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ja-JP" altLang="en-US" sz="1400" b="1">
                <a:solidFill>
                  <a:srgbClr val="00B0F0"/>
                </a:solidFill>
              </a:rPr>
              <a:t>●水色の枠線</a:t>
            </a:r>
            <a:r>
              <a:rPr lang="en-US" altLang="ja-JP" sz="1400" b="1">
                <a:solidFill>
                  <a:srgbClr val="00B0F0"/>
                </a:solidFill>
              </a:rPr>
              <a:t>……</a:t>
            </a:r>
            <a:r>
              <a:rPr lang="ja-JP" altLang="en-US" sz="1400" b="1">
                <a:solidFill>
                  <a:srgbClr val="00B0F0"/>
                </a:solidFill>
              </a:rPr>
              <a:t>切れてはいけない要素（文字やロゴ等）をいれる範囲</a:t>
            </a:r>
          </a:p>
          <a:p>
            <a:pPr eaLnBrk="1" hangingPunct="1"/>
            <a:r>
              <a:rPr lang="ja-JP" altLang="en-US" sz="1400" b="1">
                <a:solidFill>
                  <a:srgbClr val="CC00FF"/>
                </a:solidFill>
              </a:rPr>
              <a:t>●ピンクの枠線</a:t>
            </a:r>
            <a:r>
              <a:rPr lang="en-US" altLang="ja-JP" sz="1400" b="1">
                <a:solidFill>
                  <a:srgbClr val="CC00FF"/>
                </a:solidFill>
              </a:rPr>
              <a:t>…</a:t>
            </a:r>
            <a:r>
              <a:rPr lang="ja-JP" altLang="en-US" sz="1400" b="1">
                <a:solidFill>
                  <a:srgbClr val="CC00FF"/>
                </a:solidFill>
              </a:rPr>
              <a:t>仕上がりのサイズ</a:t>
            </a:r>
          </a:p>
          <a:p>
            <a:pPr eaLnBrk="1" hangingPunct="1"/>
            <a:r>
              <a:rPr lang="ja-JP" altLang="en-US" sz="1400" b="1">
                <a:solidFill>
                  <a:srgbClr val="F79646"/>
                </a:solidFill>
              </a:rPr>
              <a:t>●オレンジの枠線</a:t>
            </a:r>
            <a:r>
              <a:rPr lang="en-US" altLang="ja-JP" sz="1400" b="1">
                <a:solidFill>
                  <a:srgbClr val="F79646"/>
                </a:solidFill>
              </a:rPr>
              <a:t>…</a:t>
            </a:r>
            <a:r>
              <a:rPr lang="ja-JP" altLang="en-US" sz="1400" b="1">
                <a:solidFill>
                  <a:srgbClr val="F79646"/>
                </a:solidFill>
              </a:rPr>
              <a:t>綴じた位置の文字や、デザインを収める範囲</a:t>
            </a:r>
          </a:p>
          <a:p>
            <a:pPr eaLnBrk="1" hangingPunct="1"/>
            <a:endParaRPr lang="ja-JP" altLang="en-US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★★★ ＰＤＦに変換して入稿される場合 ★★★</a:t>
            </a: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「表示」＞「スライドマスター」画面より</a:t>
            </a:r>
            <a:endParaRPr lang="en-US" altLang="ja-JP" sz="1400" b="1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1400" b="1">
                <a:solidFill>
                  <a:srgbClr val="FF0000"/>
                </a:solidFill>
              </a:rPr>
              <a:t>色つきのガイド線を消してから変換してください</a:t>
            </a:r>
          </a:p>
        </p:txBody>
      </p:sp>
      <p:grpSp>
        <p:nvGrpSpPr>
          <p:cNvPr id="1030" name="グループ化 1208">
            <a:extLst>
              <a:ext uri="{FF2B5EF4-FFF2-40B4-BE49-F238E27FC236}">
                <a16:creationId xmlns:a16="http://schemas.microsoft.com/office/drawing/2014/main" id="{ED50DC5D-C7D2-C4E6-3F67-2AA4E319CC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3688" y="2211388"/>
            <a:ext cx="7559675" cy="10691812"/>
            <a:chOff x="1563688" y="2211388"/>
            <a:chExt cx="7559675" cy="10691812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F1E6672-0D8A-22D0-B8D7-915F0F7E730C}"/>
                </a:ext>
              </a:extLst>
            </p:cNvPr>
            <p:cNvSpPr/>
            <p:nvPr userDrawn="1"/>
          </p:nvSpPr>
          <p:spPr bwMode="auto">
            <a:xfrm>
              <a:off x="1563688" y="2211388"/>
              <a:ext cx="7559675" cy="10691812"/>
            </a:xfrm>
            <a:prstGeom prst="rect">
              <a:avLst/>
            </a:prstGeom>
            <a:noFill/>
            <a:ln w="3175">
              <a:solidFill>
                <a:srgbClr val="FF3F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1FE68E13-FC8A-A34F-9518-0D690070A25C}"/>
                </a:ext>
              </a:extLst>
            </p:cNvPr>
            <p:cNvSpPr/>
            <p:nvPr userDrawn="1"/>
          </p:nvSpPr>
          <p:spPr bwMode="auto">
            <a:xfrm>
              <a:off x="1746250" y="2393950"/>
              <a:ext cx="7199313" cy="10331450"/>
            </a:xfrm>
            <a:prstGeom prst="rect">
              <a:avLst/>
            </a:prstGeom>
            <a:noFill/>
            <a:ln w="3175">
              <a:solidFill>
                <a:srgbClr val="40FFFF"/>
              </a:soli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33B98A6-60D7-47F9-A2A2-13235FD63C7C}"/>
                </a:ext>
              </a:extLst>
            </p:cNvPr>
            <p:cNvSpPr/>
            <p:nvPr userDrawn="1"/>
          </p:nvSpPr>
          <p:spPr bwMode="auto">
            <a:xfrm>
              <a:off x="1817688" y="2465388"/>
              <a:ext cx="7056437" cy="10188575"/>
            </a:xfrm>
            <a:prstGeom prst="rect">
              <a:avLst/>
            </a:prstGeom>
            <a:noFill/>
            <a:ln w="3175">
              <a:solidFill>
                <a:schemeClr val="accent6"/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</p:grpSp>
      <p:sp>
        <p:nvSpPr>
          <p:cNvPr id="1207" name="テキスト ボックス 1206">
            <a:extLst>
              <a:ext uri="{FF2B5EF4-FFF2-40B4-BE49-F238E27FC236}">
                <a16:creationId xmlns:a16="http://schemas.microsoft.com/office/drawing/2014/main" id="{5F8D6AA3-C3B9-D06B-E0E5-1236B4601FBC}"/>
              </a:ext>
            </a:extLst>
          </p:cNvPr>
          <p:cNvSpPr txBox="1"/>
          <p:nvPr userDrawn="1"/>
        </p:nvSpPr>
        <p:spPr>
          <a:xfrm>
            <a:off x="88900" y="1865313"/>
            <a:ext cx="923925" cy="1138872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vert="eaVert">
            <a:spAutoFit/>
          </a:bodyPr>
          <a:lstStyle/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左綴じまたは右綴じの場合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切れてはいけない文字等は、「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左右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をオレンジの破線より内側に納めてください。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・　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上綴じの場合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　切れていけない文字等は、「　</a:t>
            </a:r>
            <a:r>
              <a:rPr lang="ja-JP" altLang="en-US" sz="2400" b="1" dirty="0">
                <a:solidFill>
                  <a:srgbClr val="00B0F0"/>
                </a:solidFill>
                <a:ea typeface="ＭＳ Ｐゴシック" panose="020B0600070205080204" pitchFamily="50" charset="-128"/>
              </a:rPr>
              <a:t>上下</a:t>
            </a:r>
            <a:r>
              <a:rPr lang="ja-JP" altLang="en-US" sz="1800" b="1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」を</a:t>
            </a:r>
            <a:r>
              <a:rPr lang="ja-JP" altLang="en-US" sz="1800" dirty="0">
                <a:solidFill>
                  <a:schemeClr val="accent6"/>
                </a:solidFill>
                <a:ea typeface="ＭＳ Ｐゴシック" panose="020B0600070205080204" pitchFamily="50" charset="-128"/>
              </a:rPr>
              <a:t>オレンジの破線より内側に納めてください。</a:t>
            </a:r>
            <a:endParaRPr lang="en-US" altLang="ja-JP" sz="1800" dirty="0">
              <a:solidFill>
                <a:schemeClr val="accent6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032" name="正方形/長方形 3">
            <a:extLst>
              <a:ext uri="{FF2B5EF4-FFF2-40B4-BE49-F238E27FC236}">
                <a16:creationId xmlns:a16="http://schemas.microsoft.com/office/drawing/2014/main" id="{03AF9C2B-16FA-297C-89ED-942EF9850E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37275" y="13519150"/>
            <a:ext cx="3960813" cy="111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>
                <a:latin typeface="ＭＳ Ｐゴシック" panose="020B0600070205080204" pitchFamily="34" charset="-128"/>
              </a:rPr>
              <a:t>資料印刷</a:t>
            </a:r>
            <a:r>
              <a:rPr lang="ja-JP" altLang="ja-JP" sz="1200" b="1">
                <a:latin typeface="ＭＳ Ｐゴシック" panose="020B0600070205080204" pitchFamily="34" charset="-128"/>
              </a:rPr>
              <a:t>のデータ製作について</a:t>
            </a:r>
            <a:endParaRPr lang="en-US" altLang="ja-JP" sz="1200" b="1">
              <a:latin typeface="ＭＳ Ｐゴシック" panose="020B060007020508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400" b="1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ja-JP" sz="1200">
                <a:latin typeface="ＭＳ Ｐゴシック" panose="020B0600070205080204" pitchFamily="34" charset="-128"/>
              </a:rPr>
              <a:t>・</a:t>
            </a:r>
            <a:r>
              <a:rPr lang="ja-JP" altLang="en-US" sz="1200">
                <a:latin typeface="ＭＳ Ｐゴシック" panose="020B0600070205080204" pitchFamily="34" charset="-128"/>
              </a:rPr>
              <a:t>　</a:t>
            </a:r>
            <a:r>
              <a:rPr lang="ja-JP" altLang="ja-JP" sz="1200">
                <a:latin typeface="ＭＳ Ｐゴシック" panose="020B0600070205080204" pitchFamily="34" charset="-128"/>
              </a:rPr>
              <a:t>白紙のページがある場合は コメント欄にご指示ください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>
                <a:latin typeface="ＭＳ Ｐゴシック" panose="020B0600070205080204" pitchFamily="34" charset="-128"/>
              </a:rPr>
              <a:t>・　ページ番号はファイル名に記載してください</a:t>
            </a:r>
            <a:endParaRPr lang="en-US" altLang="ja-JP" sz="1200">
              <a:latin typeface="ＭＳ Ｐゴシック" panose="020B0600070205080204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">
                <a:latin typeface="ＭＳ Ｐゴシック" panose="020B0600070205080204" pitchFamily="34" charset="-128"/>
              </a:rPr>
              <a:t>　</a:t>
            </a:r>
            <a:endParaRPr lang="ja-JP" altLang="ja-JP" sz="400">
              <a:latin typeface="ＭＳ Ｐゴシック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D217307-153A-A65C-B746-E906745654A5}"/>
              </a:ext>
            </a:extLst>
          </p:cNvPr>
          <p:cNvSpPr txBox="1"/>
          <p:nvPr/>
        </p:nvSpPr>
        <p:spPr>
          <a:xfrm>
            <a:off x="2606020" y="6335539"/>
            <a:ext cx="5479772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>
                <a:solidFill>
                  <a:srgbClr val="252262"/>
                </a:solidFill>
              </a:rPr>
              <a:t>〈サンプル〉</a:t>
            </a:r>
          </a:p>
          <a:p>
            <a:pPr algn="ctr"/>
            <a:r>
              <a:rPr lang="ja-JP" altLang="en-US" sz="3600" b="1">
                <a:solidFill>
                  <a:srgbClr val="252262"/>
                </a:solidFill>
              </a:rPr>
              <a:t>新入社員向け</a:t>
            </a:r>
          </a:p>
          <a:p>
            <a:pPr algn="ctr"/>
            <a:r>
              <a:rPr lang="ja-JP" altLang="en-US" sz="3600" b="1">
                <a:solidFill>
                  <a:srgbClr val="252262"/>
                </a:solidFill>
              </a:rPr>
              <a:t>ビジネスマナー研修</a:t>
            </a:r>
          </a:p>
          <a:p>
            <a:pPr algn="ctr"/>
            <a:endParaRPr lang="ja-JP" altLang="en-US">
              <a:solidFill>
                <a:srgbClr val="252262"/>
              </a:solidFill>
            </a:endParaRPr>
          </a:p>
          <a:p>
            <a:pPr algn="ctr"/>
            <a:r>
              <a:rPr lang="ja-JP" altLang="en-US">
                <a:solidFill>
                  <a:srgbClr val="252262"/>
                </a:solidFill>
              </a:rPr>
              <a:t>楽刷 太郎 / 人事部</a:t>
            </a:r>
          </a:p>
        </p:txBody>
      </p:sp>
      <p:pic>
        <p:nvPicPr>
          <p:cNvPr id="3" name="図 2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8D143EF4-E89E-08F8-248E-AC11CEEDC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522" y="10367987"/>
            <a:ext cx="2476500" cy="2235200"/>
          </a:xfrm>
          <a:prstGeom prst="rect">
            <a:avLst/>
          </a:prstGeom>
        </p:spPr>
      </p:pic>
      <p:pic>
        <p:nvPicPr>
          <p:cNvPr id="5" name="図 4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D6C7492A-9EDB-77B2-BD9B-999684D9C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018" y="2519115"/>
            <a:ext cx="2476500" cy="223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12</Words>
  <Application>Microsoft Macintosh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Satake Nanoka</cp:lastModifiedBy>
  <cp:revision>35</cp:revision>
  <dcterms:created xsi:type="dcterms:W3CDTF">2013-04-19T06:36:19Z</dcterms:created>
  <dcterms:modified xsi:type="dcterms:W3CDTF">2025-08-05T04:26:50Z</dcterms:modified>
</cp:coreProperties>
</file>